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9" r:id="rId4"/>
  </p:sldMasterIdLst>
  <p:sldIdLst>
    <p:sldId id="256" r:id="rId5"/>
    <p:sldId id="264" r:id="rId6"/>
    <p:sldId id="257" r:id="rId7"/>
    <p:sldId id="258" r:id="rId8"/>
    <p:sldId id="270" r:id="rId9"/>
    <p:sldId id="259" r:id="rId10"/>
    <p:sldId id="260" r:id="rId11"/>
    <p:sldId id="271" r:id="rId12"/>
    <p:sldId id="272" r:id="rId13"/>
    <p:sldId id="263" r:id="rId14"/>
    <p:sldId id="265" r:id="rId15"/>
    <p:sldId id="266" r:id="rId16"/>
    <p:sldId id="268" r:id="rId17"/>
    <p:sldId id="274" r:id="rId18"/>
    <p:sldId id="275" r:id="rId19"/>
    <p:sldId id="267" r:id="rId20"/>
    <p:sldId id="273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4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31EB9-8028-4BBE-B3A1-029B00B34D1A}" v="55" dt="2023-01-18T10:23:50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58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35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38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5796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119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0429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7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22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75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50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23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58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65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79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87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97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78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lumMod val="75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057E6B-4E60-453A-B578-EA99F6B1C083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746E21D-F212-4D51-9615-49F735A121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5141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  <p:sldLayoutId id="2147484061" r:id="rId12"/>
    <p:sldLayoutId id="2147484062" r:id="rId13"/>
    <p:sldLayoutId id="2147484063" r:id="rId14"/>
    <p:sldLayoutId id="2147484064" r:id="rId15"/>
    <p:sldLayoutId id="2147484065" r:id="rId16"/>
    <p:sldLayoutId id="21474840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448013"/>
            <a:ext cx="9229406" cy="2084808"/>
          </a:xfrm>
        </p:spPr>
        <p:txBody>
          <a:bodyPr>
            <a:normAutofit/>
          </a:bodyPr>
          <a:lstStyle/>
          <a:p>
            <a:r>
              <a:rPr lang="en-GB" sz="9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AI MULTIPLY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3339097"/>
            <a:ext cx="12028488" cy="1155222"/>
          </a:xfrm>
        </p:spPr>
        <p:txBody>
          <a:bodyPr>
            <a:normAutofit lnSpcReduction="10000"/>
          </a:bodyPr>
          <a:lstStyle/>
          <a:p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PPIE: Public and Patient Involvement and Engagement</a:t>
            </a: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6AF773D-9E84-40E2-A0E1-D371955F3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878" y="6036024"/>
            <a:ext cx="2662422" cy="6601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E9CF9CB-D682-4317-9596-FCE5B243DD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" y="5864403"/>
            <a:ext cx="3176113" cy="993597"/>
          </a:xfrm>
          <a:prstGeom prst="rect">
            <a:avLst/>
          </a:prstGeom>
          <a:gradFill flip="none" rotWithShape="1">
            <a:gsLst>
              <a:gs pos="0">
                <a:schemeClr val="bg1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1">
                  <a:shade val="96000"/>
                  <a:satMod val="120000"/>
                  <a:lumMod val="90000"/>
                </a:schemeClr>
              </a:gs>
            </a:gsLst>
            <a:lin ang="18900000" scaled="1"/>
            <a:tileRect/>
          </a:gradFill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F467E8E-86C9-4646-8684-CF4CE13DD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0997" y="6036024"/>
            <a:ext cx="2337913" cy="76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236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How can you get involved?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761" y="1534616"/>
            <a:ext cx="10501211" cy="466495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>
                    <a:alpha val="80000"/>
                  </a:schemeClr>
                </a:solidFill>
              </a:rPr>
              <a:t>Feedback from patients and members of the public who have experience of multiple long-term health conditions and polypharmacy is extremely valuable to our research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>
                    <a:alpha val="80000"/>
                  </a:schemeClr>
                </a:solidFill>
              </a:rPr>
              <a:t>We rely on the perspective of people living with or alongside these circumstances to tell us whether the conclusions we draw are valid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>
                    <a:alpha val="80000"/>
                  </a:schemeClr>
                </a:solidFill>
              </a:rPr>
              <a:t>We are looking for participants to contribute to the study by attending meetings with other members and researchers throughout the project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>
                    <a:alpha val="80000"/>
                  </a:schemeClr>
                </a:solidFill>
              </a:rPr>
              <a:t>Members will be working with an accommodating and inclusive team and full training will be provided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>
                    <a:alpha val="80000"/>
                  </a:schemeClr>
                </a:solidFill>
              </a:rPr>
              <a:t>Meetings will be as flexible as possible and can be online or in-person. There will be various opportunities for members to voice their diverse experience and knowledge from the early stages of the project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>
                    <a:alpha val="80000"/>
                  </a:schemeClr>
                </a:solidFill>
              </a:rPr>
              <a:t>Participants will receive a £25 voucher for each meeting they attend</a:t>
            </a:r>
            <a:endParaRPr lang="en-GB" sz="1400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772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60201"/>
            <a:ext cx="11548516" cy="773864"/>
          </a:xfrm>
        </p:spPr>
        <p:txBody>
          <a:bodyPr>
            <a:noAutofit/>
          </a:bodyPr>
          <a:lstStyle/>
          <a:p>
            <a:r>
              <a:rPr lang="en-GB" sz="4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PPIE Structure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" y="934065"/>
            <a:ext cx="11389290" cy="1476960"/>
          </a:xfrm>
        </p:spPr>
        <p:txBody>
          <a:bodyPr>
            <a:normAutofit fontScale="4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The diagram below represents the structure of PPIE meetings with arrows showing the flow of information from patients to the research team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This structure means we can involve a significant number of patients and members of the public, compiling discussion points through smaller, focussed groups and feeding these back to researchers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1E36EE-ECF5-4D78-ACA4-245109A47709}"/>
              </a:ext>
            </a:extLst>
          </p:cNvPr>
          <p:cNvGrpSpPr/>
          <p:nvPr/>
        </p:nvGrpSpPr>
        <p:grpSpPr>
          <a:xfrm>
            <a:off x="448117" y="1939276"/>
            <a:ext cx="11292589" cy="5000658"/>
            <a:chOff x="448117" y="1939276"/>
            <a:chExt cx="11292589" cy="500065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CEB444B-CB14-4686-B9FE-54CD4E1114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8117" y="1939276"/>
              <a:ext cx="11292589" cy="4642703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3442786-7DDB-411F-8CCD-98EFB626FE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02111" y="4338202"/>
              <a:ext cx="1949790" cy="26017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1853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849701"/>
          </a:xfrm>
        </p:spPr>
        <p:txBody>
          <a:bodyPr>
            <a:noAutofit/>
          </a:bodyPr>
          <a:lstStyle/>
          <a:p>
            <a:r>
              <a:rPr lang="en-GB" sz="4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PPIE</a:t>
            </a:r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4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Meetings</a:t>
            </a:r>
            <a:endParaRPr lang="en-GB" sz="5400" b="1" dirty="0">
              <a:solidFill>
                <a:schemeClr val="tx2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EAE2CA3-7FDF-452C-B81A-6B6FDCD5C9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231544"/>
              </p:ext>
            </p:extLst>
          </p:nvPr>
        </p:nvGraphicFramePr>
        <p:xfrm>
          <a:off x="215649" y="1039399"/>
          <a:ext cx="11757526" cy="5661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7802">
                  <a:extLst>
                    <a:ext uri="{9D8B030D-6E8A-4147-A177-3AD203B41FA5}">
                      <a16:colId xmlns:a16="http://schemas.microsoft.com/office/drawing/2014/main" val="3463830126"/>
                    </a:ext>
                  </a:extLst>
                </a:gridCol>
                <a:gridCol w="4479926">
                  <a:extLst>
                    <a:ext uri="{9D8B030D-6E8A-4147-A177-3AD203B41FA5}">
                      <a16:colId xmlns:a16="http://schemas.microsoft.com/office/drawing/2014/main" val="1964902466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3936830786"/>
                    </a:ext>
                  </a:extLst>
                </a:gridCol>
                <a:gridCol w="4198398">
                  <a:extLst>
                    <a:ext uri="{9D8B030D-6E8A-4147-A177-3AD203B41FA5}">
                      <a16:colId xmlns:a16="http://schemas.microsoft.com/office/drawing/2014/main" val="925719142"/>
                    </a:ext>
                  </a:extLst>
                </a:gridCol>
              </a:tblGrid>
              <a:tr h="438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Meeting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Required Attendees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Frequency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Format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3281510714"/>
                  </a:ext>
                </a:extLst>
              </a:tr>
              <a:tr h="806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Patient Experience Group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Patients forming groups united by a common theme (i.e. health condition; community)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PPIE management team</a:t>
                      </a: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6 monthly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Small, informal groups 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Location will be entirely dependent on participant preferences (online/in person)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295927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Mixed Experience Group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1 or 2 volunteers from each patient experience group 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PPIE management team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GPs (optional)</a:t>
                      </a: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6 monthly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Small, informal groups 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Location will be entirely dependent on participant preferences (online/in person)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1000344301"/>
                  </a:ext>
                </a:extLst>
              </a:tr>
              <a:tr h="1337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Patient Advisory Group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Researchers (by invitation from PPIE members only)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1 or 2 volunteers from each mixed experience group 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Other patients and members of the public 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PPIE management team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GPs/pharmacists (optional)</a:t>
                      </a: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6 monthly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Formal meetings with an agenda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Presentation from researchers and discussion of ongoing research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In person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Chaired by Olivia Grant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2-hour meetings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4283477917"/>
                  </a:ext>
                </a:extLst>
              </a:tr>
              <a:tr h="384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GP/Pharmacist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Participating GPs and Pharmacists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PPIE management team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9 monthly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Dependant on participant preferences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2989538921"/>
                  </a:ext>
                </a:extLst>
              </a:tr>
              <a:tr h="984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Annual Event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All PPIE and project members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Annually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In person, possibly hybrid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Conference style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Catered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Presentation based</a:t>
                      </a: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4122724717"/>
                  </a:ext>
                </a:extLst>
              </a:tr>
              <a:tr h="535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PPIE Management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6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PPIE leads and supporting staff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effectLst/>
                        </a:rPr>
                        <a:t>Patients/ public (optional)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effectLst/>
                        </a:rPr>
                        <a:t>Monthly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Online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42" marR="34142" marT="0" marB="0"/>
                </a:tc>
                <a:extLst>
                  <a:ext uri="{0D108BD9-81ED-4DB2-BD59-A6C34878D82A}">
                    <a16:rowId xmlns:a16="http://schemas.microsoft.com/office/drawing/2014/main" val="2798728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47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What will be involved?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1534616"/>
            <a:ext cx="10364788" cy="4574084"/>
          </a:xfrm>
        </p:spPr>
        <p:txBody>
          <a:bodyPr>
            <a:normAutofit fontScale="6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There are multiple opportunities for PPIE members to get involved throughout the project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Attendance will initially be required at training sessions over the next few months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Members will attend experience groups which occur every 6 months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Volunteers from initial groups will attend further meetings to discuss experiences with a broader group, and also researchers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Members have the opportunity to attend up to 9 structured meetings per year, plus an annual event and additional sessions where required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The PPIE aspect of the project is broad and will be tailored to members’ preferences and feedback from the very beginning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13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What will be involved?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1534616"/>
            <a:ext cx="10364788" cy="4276757"/>
          </a:xfrm>
        </p:spPr>
        <p:txBody>
          <a:bodyPr>
            <a:normAutofit fontScale="6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Researchers in work packages 3,4 &amp; 5 will carry out interviews with willing PPIE members to capture as much information as possible relating to patient experiences. We aim to: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700" b="1" dirty="0">
                <a:solidFill>
                  <a:schemeClr val="accent1">
                    <a:alpha val="80000"/>
                  </a:schemeClr>
                </a:solidFill>
              </a:rPr>
              <a:t>understand patients’ experiences, perceptions, and priorities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explore real-world differences in the treatment of multiple long-term conditions, the meaning of these differences for individuals, and public perceptions of inequality in healthcare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uncover different methods of recording healthcare data which may be useful in our investigation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We will also conduct follow-up interviews to ensure patients’ real-world experiences and perceptions can influence how we interpret the findings from our research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47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What will be involved?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1534616"/>
            <a:ext cx="11139488" cy="4276757"/>
          </a:xfrm>
        </p:spPr>
        <p:txBody>
          <a:bodyPr>
            <a:normAutofit/>
          </a:bodyPr>
          <a:lstStyle/>
          <a:p>
            <a:pPr lvl="1" algn="l"/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609B7718-C6A3-4C45-8A57-F51B5A9839BA}"/>
              </a:ext>
            </a:extLst>
          </p:cNvPr>
          <p:cNvSpPr txBox="1">
            <a:spLocks/>
          </p:cNvSpPr>
          <p:nvPr/>
        </p:nvSpPr>
        <p:spPr>
          <a:xfrm>
            <a:off x="417512" y="1687016"/>
            <a:ext cx="11139488" cy="42767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GB" sz="3900" b="1" dirty="0">
                <a:solidFill>
                  <a:schemeClr val="accent1">
                    <a:alpha val="80000"/>
                  </a:schemeClr>
                </a:solidFill>
              </a:rPr>
              <a:t>PPIE members will form a fundamental part of the AI MULTIPLY team. Your input will be invaluable; only the people whose lives the data represents will be able to tell researchers if their conclusions are valid!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9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9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432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 err="1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PPIe</a:t>
            </a:r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936" y="1534617"/>
            <a:ext cx="11139488" cy="4276757"/>
          </a:xfrm>
        </p:spPr>
        <p:txBody>
          <a:bodyPr>
            <a:normAutofit fontScale="40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6000" b="1" dirty="0">
                <a:solidFill>
                  <a:schemeClr val="accent1">
                    <a:alpha val="80000"/>
                  </a:schemeClr>
                </a:solidFill>
              </a:rPr>
              <a:t>All training needs will be met and PPIE members will be able to give feedback on the training format and content they feel will be most beneficial. Training can include: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5000" b="1" dirty="0">
                <a:solidFill>
                  <a:schemeClr val="accent1">
                    <a:alpha val="80000"/>
                  </a:schemeClr>
                </a:solidFill>
              </a:rPr>
              <a:t>Online portfolio of written training documents, such as a glossary of scientific and healthcare terminology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5000" b="1" dirty="0">
                <a:solidFill>
                  <a:schemeClr val="accent1">
                    <a:alpha val="80000"/>
                  </a:schemeClr>
                </a:solidFill>
              </a:rPr>
              <a:t>10/15 minute videos to give information on specific topics, such as how research works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5000" b="1" dirty="0">
                <a:solidFill>
                  <a:schemeClr val="accent1">
                    <a:alpha val="80000"/>
                  </a:schemeClr>
                </a:solidFill>
              </a:rPr>
              <a:t>In-person training sessions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5100" b="1" dirty="0">
                <a:solidFill>
                  <a:schemeClr val="accent1">
                    <a:alpha val="80000"/>
                  </a:schemeClr>
                </a:solidFill>
              </a:rPr>
              <a:t>Online training sessions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6000" b="1" dirty="0">
                <a:solidFill>
                  <a:schemeClr val="accent1">
                    <a:alpha val="80000"/>
                  </a:schemeClr>
                </a:solidFill>
              </a:rPr>
              <a:t>Researchers will also attend communication-based training sessions to help us to collaborate as effectively as possible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6000" b="1" u="sng" dirty="0">
                <a:solidFill>
                  <a:schemeClr val="accent1">
                    <a:alpha val="80000"/>
                  </a:schemeClr>
                </a:solidFill>
              </a:rPr>
              <a:t>What training do </a:t>
            </a:r>
            <a:r>
              <a:rPr lang="en-GB" sz="6000" b="1" i="1" u="sng" dirty="0">
                <a:solidFill>
                  <a:schemeClr val="accent1">
                    <a:alpha val="80000"/>
                  </a:schemeClr>
                </a:solidFill>
              </a:rPr>
              <a:t>you</a:t>
            </a:r>
            <a:r>
              <a:rPr lang="en-GB" sz="6000" b="1" u="sng" dirty="0">
                <a:solidFill>
                  <a:schemeClr val="accent1">
                    <a:alpha val="80000"/>
                  </a:schemeClr>
                </a:solidFill>
              </a:rPr>
              <a:t> feel would be helpful?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9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735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Website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7479" y="1376704"/>
            <a:ext cx="6269912" cy="4276757"/>
          </a:xfrm>
        </p:spPr>
        <p:txBody>
          <a:bodyPr>
            <a:normAutofit/>
          </a:bodyPr>
          <a:lstStyle/>
          <a:p>
            <a:pPr lvl="0"/>
            <a:r>
              <a:rPr lang="en-GB" sz="24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Currently in development but will include: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Training materials</a:t>
            </a:r>
            <a:endParaRPr lang="en-GB" sz="2400" b="1" dirty="0">
              <a:solidFill>
                <a:schemeClr val="tx2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News of upcoming project events</a:t>
            </a:r>
            <a:endParaRPr lang="en-GB" sz="2400" b="1" dirty="0">
              <a:solidFill>
                <a:schemeClr val="tx2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Articles covering MLTC-PP for background reading</a:t>
            </a:r>
            <a:endParaRPr lang="en-GB" sz="2400" b="1" dirty="0">
              <a:solidFill>
                <a:schemeClr val="tx2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Plain English summaries of the research/ work packages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Feedback form </a:t>
            </a:r>
            <a:endParaRPr lang="en-GB" sz="2400" b="1" dirty="0">
              <a:solidFill>
                <a:schemeClr val="tx2"/>
              </a:solidFill>
            </a:endParaRPr>
          </a:p>
          <a:p>
            <a:endParaRPr lang="en-GB" sz="2400" b="1" dirty="0">
              <a:solidFill>
                <a:schemeClr val="tx2"/>
              </a:solidFill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tx2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tx2"/>
              </a:solidFill>
            </a:endParaRPr>
          </a:p>
          <a:p>
            <a:endParaRPr lang="en-GB" sz="2400" b="1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C841377C-04B8-9824-5B9C-842EA7756F46}"/>
              </a:ext>
            </a:extLst>
          </p:cNvPr>
          <p:cNvSpPr txBox="1">
            <a:spLocks/>
          </p:cNvSpPr>
          <p:nvPr/>
        </p:nvSpPr>
        <p:spPr>
          <a:xfrm>
            <a:off x="93936" y="1534617"/>
            <a:ext cx="11139488" cy="42767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1201D2-65D8-2802-4314-919EF6D6B44C}"/>
              </a:ext>
            </a:extLst>
          </p:cNvPr>
          <p:cNvGrpSpPr/>
          <p:nvPr/>
        </p:nvGrpSpPr>
        <p:grpSpPr>
          <a:xfrm>
            <a:off x="6498667" y="1329052"/>
            <a:ext cx="2725555" cy="4608221"/>
            <a:chOff x="7206143" y="570452"/>
            <a:chExt cx="3322040" cy="542767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B69AEAD-4C36-AE2A-3394-0EA871FD49F6}"/>
                </a:ext>
              </a:extLst>
            </p:cNvPr>
            <p:cNvSpPr/>
            <p:nvPr/>
          </p:nvSpPr>
          <p:spPr>
            <a:xfrm>
              <a:off x="7206143" y="570452"/>
              <a:ext cx="3322040" cy="5427676"/>
            </a:xfrm>
            <a:prstGeom prst="rect">
              <a:avLst/>
            </a:prstGeom>
            <a:solidFill>
              <a:srgbClr val="034C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GB" dirty="0">
                <a:solidFill>
                  <a:schemeClr val="bg1"/>
                </a:solidFill>
                <a:latin typeface="+mj-lt"/>
              </a:endParaRPr>
            </a:p>
            <a:p>
              <a:endParaRPr lang="en-GB" dirty="0">
                <a:solidFill>
                  <a:schemeClr val="bg1"/>
                </a:solidFill>
                <a:latin typeface="+mj-lt"/>
              </a:endParaRPr>
            </a:p>
            <a:p>
              <a:endParaRPr lang="en-GB" dirty="0">
                <a:solidFill>
                  <a:schemeClr val="bg1"/>
                </a:solidFill>
                <a:latin typeface="+mj-lt"/>
              </a:endParaRPr>
            </a:p>
            <a:p>
              <a:endParaRPr lang="en-GB" dirty="0">
                <a:solidFill>
                  <a:schemeClr val="bg1"/>
                </a:solidFill>
                <a:latin typeface="+mj-lt"/>
              </a:endParaRPr>
            </a:p>
            <a:p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To tell us what else you would like to see on the website</a:t>
              </a:r>
            </a:p>
            <a:p>
              <a:endParaRPr lang="en-GB" sz="1400" dirty="0">
                <a:solidFill>
                  <a:schemeClr val="bg1"/>
                </a:solidFill>
                <a:latin typeface="+mj-lt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Snapshot videos from our team?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A ‘Jargon busting’ glossary?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Blog posts from the team on key topics?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Social media links?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+mj-lt"/>
                </a:rPr>
                <a:t>Twitter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+mj-lt"/>
                </a:rPr>
                <a:t>Facebook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sz="1100" dirty="0">
                  <a:solidFill>
                    <a:schemeClr val="bg1"/>
                  </a:solidFill>
                  <a:latin typeface="+mj-lt"/>
                </a:rPr>
                <a:t>Instagram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sz="1100" dirty="0" err="1">
                  <a:solidFill>
                    <a:schemeClr val="bg1"/>
                  </a:solidFill>
                  <a:latin typeface="+mj-lt"/>
                </a:rPr>
                <a:t>Tiktok</a:t>
              </a:r>
              <a:r>
                <a:rPr lang="en-GB" sz="1100" dirty="0">
                  <a:solidFill>
                    <a:schemeClr val="bg1"/>
                  </a:solidFill>
                  <a:latin typeface="+mj-lt"/>
                </a:rPr>
                <a:t>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endParaRPr lang="en-GB" sz="1400" dirty="0">
                <a:solidFill>
                  <a:schemeClr val="bg1"/>
                </a:solidFill>
                <a:latin typeface="+mj-lt"/>
              </a:endParaRPr>
            </a:p>
            <a:p>
              <a:endParaRPr lang="en-GB" sz="1400" dirty="0">
                <a:solidFill>
                  <a:schemeClr val="bg1"/>
                </a:solidFill>
                <a:latin typeface="+mj-lt"/>
              </a:endParaRPr>
            </a:p>
          </p:txBody>
        </p:sp>
        <p:pic>
          <p:nvPicPr>
            <p:cNvPr id="1026" name="Picture 2" descr="We Want You&quot; Bilder – Durchsuchen 1,225 Archivfotos, Vektorgrafiken und  Videos | Adobe Stock">
              <a:extLst>
                <a:ext uri="{FF2B5EF4-FFF2-40B4-BE49-F238E27FC236}">
                  <a16:creationId xmlns:a16="http://schemas.microsoft.com/office/drawing/2014/main" id="{E4179B19-C76C-6A03-9BD4-822D8ED939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2658" y="644508"/>
              <a:ext cx="3190132" cy="1225664"/>
            </a:xfrm>
            <a:prstGeom prst="rect">
              <a:avLst/>
            </a:prstGeom>
            <a:noFill/>
            <a:ln>
              <a:solidFill>
                <a:srgbClr val="034C7E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27654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11548516" cy="1155222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Discussion and Feedback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1534616"/>
            <a:ext cx="11139488" cy="4276757"/>
          </a:xfrm>
        </p:spPr>
        <p:txBody>
          <a:bodyPr>
            <a:normAutofit/>
          </a:bodyPr>
          <a:lstStyle/>
          <a:p>
            <a:pPr lvl="1" algn="l"/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609B7718-C6A3-4C45-8A57-F51B5A9839BA}"/>
              </a:ext>
            </a:extLst>
          </p:cNvPr>
          <p:cNvSpPr txBox="1">
            <a:spLocks/>
          </p:cNvSpPr>
          <p:nvPr/>
        </p:nvSpPr>
        <p:spPr>
          <a:xfrm>
            <a:off x="417512" y="1687016"/>
            <a:ext cx="8523288" cy="42767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900" b="1" i="0" u="none" strike="noStrike" kern="1200" cap="none" spc="0" normalizeH="0" baseline="0" noProof="0" dirty="0">
                <a:ln>
                  <a:noFill/>
                </a:ln>
                <a:solidFill>
                  <a:srgbClr val="052F61">
                    <a:alpha val="8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What are your main concerns?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lang="en-GB" sz="3900" b="1" dirty="0">
                <a:solidFill>
                  <a:srgbClr val="052F61">
                    <a:alpha val="80000"/>
                  </a:srgbClr>
                </a:solidFill>
                <a:latin typeface="Century Gothic" panose="020B0502020202020204"/>
              </a:rPr>
              <a:t>How can we support you throughout the project?</a:t>
            </a:r>
            <a:endParaRPr kumimoji="0" lang="en-GB" sz="3900" b="1" i="0" u="none" strike="noStrike" kern="1200" cap="none" spc="0" normalizeH="0" baseline="0" noProof="0" dirty="0">
              <a:ln>
                <a:noFill/>
              </a:ln>
              <a:solidFill>
                <a:srgbClr val="052F61">
                  <a:alpha val="8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900" b="1" i="0" u="none" strike="noStrike" kern="1200" cap="none" spc="0" normalizeH="0" baseline="0" noProof="0" dirty="0">
                <a:ln>
                  <a:noFill/>
                </a:ln>
                <a:solidFill>
                  <a:srgbClr val="052F61">
                    <a:alpha val="8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Do you </a:t>
            </a:r>
            <a:r>
              <a:rPr lang="en-GB" sz="3900" b="1" dirty="0">
                <a:solidFill>
                  <a:srgbClr val="052F61">
                    <a:alpha val="80000"/>
                  </a:srgbClr>
                </a:solidFill>
                <a:latin typeface="Century Gothic" panose="020B0502020202020204"/>
              </a:rPr>
              <a:t>have any other queries at this stage?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tabLst/>
              <a:defRPr/>
            </a:pPr>
            <a:endParaRPr lang="en-GB" sz="3900" b="1" dirty="0">
              <a:solidFill>
                <a:srgbClr val="052F61">
                  <a:alpha val="80000"/>
                </a:srgbClr>
              </a:solidFill>
              <a:latin typeface="Century Gothic" panose="020B0502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tabLst/>
              <a:defRPr/>
            </a:pPr>
            <a:r>
              <a:rPr lang="en-GB" sz="2200" b="1" dirty="0">
                <a:solidFill>
                  <a:srgbClr val="052F61">
                    <a:alpha val="80000"/>
                  </a:srgbClr>
                </a:solidFill>
                <a:latin typeface="Century Gothic" panose="020B0502020202020204"/>
              </a:rPr>
              <a:t>A feedback form will be circulated after the workshop along with the slides from today’s presentation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lang="en-GB" sz="3900" b="1" dirty="0">
              <a:solidFill>
                <a:srgbClr val="052F61">
                  <a:alpha val="80000"/>
                </a:srgbClr>
              </a:solidFill>
              <a:latin typeface="Century Gothic" panose="020B0502020202020204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3900" b="1" i="0" u="none" strike="noStrike" kern="1200" cap="none" spc="0" normalizeH="0" baseline="0" noProof="0" dirty="0">
              <a:ln>
                <a:noFill/>
              </a:ln>
              <a:solidFill>
                <a:srgbClr val="052F61">
                  <a:alpha val="8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3900" b="1" i="0" u="none" strike="noStrike" kern="1200" cap="none" spc="0" normalizeH="0" baseline="0" noProof="0" dirty="0">
              <a:ln>
                <a:noFill/>
              </a:ln>
              <a:solidFill>
                <a:srgbClr val="052F61">
                  <a:alpha val="8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3900" b="1" i="0" u="none" strike="noStrike" kern="1200" cap="none" spc="0" normalizeH="0" baseline="0" noProof="0" dirty="0">
              <a:ln>
                <a:noFill/>
              </a:ln>
              <a:solidFill>
                <a:srgbClr val="052F61">
                  <a:alpha val="8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52F61">
                  <a:alpha val="8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52F61">
                  <a:alpha val="8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black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GB" sz="2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8069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contents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3" y="1522958"/>
            <a:ext cx="11152188" cy="4970121"/>
          </a:xfrm>
        </p:spPr>
        <p:txBody>
          <a:bodyPr numCol="2">
            <a:normAutofit fontScale="2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Project overview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Project aims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Overview of Work Packages</a:t>
            </a:r>
          </a:p>
          <a:p>
            <a:pPr marL="1028700" lvl="1" indent="-571500" algn="l">
              <a:buFont typeface="+mj-lt"/>
              <a:buAutoNum type="arabicPeriod"/>
            </a:pPr>
            <a:r>
              <a:rPr lang="en-GB" sz="8000" b="1" dirty="0">
                <a:solidFill>
                  <a:schemeClr val="bg2">
                    <a:lumMod val="75000"/>
                    <a:alpha val="80000"/>
                  </a:schemeClr>
                </a:solidFill>
              </a:rPr>
              <a:t>Collecting Data</a:t>
            </a:r>
          </a:p>
          <a:p>
            <a:pPr marL="1028700" lvl="1" indent="-571500" algn="l">
              <a:buFont typeface="+mj-lt"/>
              <a:buAutoNum type="arabicPeriod"/>
            </a:pPr>
            <a:r>
              <a:rPr lang="en-GB" sz="8000" b="1" dirty="0">
                <a:solidFill>
                  <a:schemeClr val="bg2">
                    <a:lumMod val="75000"/>
                    <a:alpha val="80000"/>
                  </a:schemeClr>
                </a:solidFill>
              </a:rPr>
              <a:t>Analysing Data</a:t>
            </a:r>
          </a:p>
          <a:p>
            <a:pPr marL="1028700" lvl="1" indent="-571500" algn="l">
              <a:buFont typeface="+mj-lt"/>
              <a:buAutoNum type="arabicPeriod"/>
            </a:pPr>
            <a:r>
              <a:rPr lang="en-GB" sz="8000" b="1" dirty="0">
                <a:solidFill>
                  <a:schemeClr val="bg2">
                    <a:lumMod val="75000"/>
                    <a:alpha val="80000"/>
                  </a:schemeClr>
                </a:solidFill>
              </a:rPr>
              <a:t>Clinical Interpretation of Data</a:t>
            </a:r>
          </a:p>
          <a:p>
            <a:pPr marL="1028700" lvl="1" indent="-571500" algn="l">
              <a:buFont typeface="+mj-lt"/>
              <a:buAutoNum type="arabicPeriod"/>
            </a:pPr>
            <a:r>
              <a:rPr lang="en-GB" sz="8000" b="1" dirty="0">
                <a:solidFill>
                  <a:schemeClr val="bg2">
                    <a:lumMod val="75000"/>
                    <a:alpha val="80000"/>
                  </a:schemeClr>
                </a:solidFill>
              </a:rPr>
              <a:t>Successful Collaborations</a:t>
            </a:r>
          </a:p>
          <a:p>
            <a:pPr marL="1028700" lvl="1" indent="-571500" algn="l">
              <a:buFont typeface="+mj-lt"/>
              <a:buAutoNum type="arabicPeriod"/>
            </a:pPr>
            <a:r>
              <a:rPr lang="en-GB" sz="8000" b="1" dirty="0">
                <a:solidFill>
                  <a:schemeClr val="bg2">
                    <a:lumMod val="75000"/>
                    <a:alpha val="80000"/>
                  </a:schemeClr>
                </a:solidFill>
              </a:rPr>
              <a:t>Health &amp; Social Care Outcomes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PPIE: How you can get involved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PPIE Structure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112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112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Overview of meetings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What is involved?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Interviews with researchers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Training of members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Website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Contact information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9600" b="1" dirty="0">
                <a:solidFill>
                  <a:schemeClr val="accent1">
                    <a:alpha val="80000"/>
                  </a:schemeClr>
                </a:solidFill>
              </a:rPr>
              <a:t>Queries and feedback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9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9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9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9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364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The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3" y="1584563"/>
            <a:ext cx="8967378" cy="4276757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1">
                    <a:alpha val="80000"/>
                  </a:schemeClr>
                </a:solidFill>
              </a:rPr>
              <a:t>Many people live with two or more long-term health conditions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1">
                    <a:alpha val="80000"/>
                  </a:schemeClr>
                </a:solidFill>
              </a:rPr>
              <a:t>Treating multiple health conditions is a balancing act. People are often prescribed many different medicines together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1">
                    <a:alpha val="80000"/>
                  </a:schemeClr>
                </a:solidFill>
              </a:rPr>
              <a:t>Sometimes these medicines (and their side effects) can interact in unexpected ways, causing further problems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1">
                    <a:alpha val="80000"/>
                  </a:schemeClr>
                </a:solidFill>
              </a:rPr>
              <a:t>AI MULTIPLY is an investigation into multiple long-term health conditions and taking multiple medicines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1">
                    <a:alpha val="80000"/>
                  </a:schemeClr>
                </a:solidFill>
              </a:rPr>
              <a:t>We will look for relationships between multiple conditions, polypharmacy and personal &amp; social factors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accent1">
                    <a:alpha val="80000"/>
                  </a:schemeClr>
                </a:solidFill>
              </a:rPr>
              <a:t>The project will run </a:t>
            </a:r>
            <a:r>
              <a:rPr lang="en-GB" sz="3200" b="1">
                <a:solidFill>
                  <a:schemeClr val="accent1">
                    <a:alpha val="80000"/>
                  </a:schemeClr>
                </a:solidFill>
              </a:rPr>
              <a:t>until 31/08/2025</a:t>
            </a:r>
            <a:endParaRPr lang="en-GB" sz="32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b="1" dirty="0">
              <a:solidFill>
                <a:schemeClr val="accent1">
                  <a:alpha val="80000"/>
                </a:schemeClr>
              </a:solidFill>
            </a:endParaRP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3987B3-63B0-4DD3-80AC-59D93BE9E244}"/>
              </a:ext>
            </a:extLst>
          </p:cNvPr>
          <p:cNvSpPr/>
          <p:nvPr/>
        </p:nvSpPr>
        <p:spPr>
          <a:xfrm>
            <a:off x="9232491" y="189698"/>
            <a:ext cx="2694396" cy="2825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>
                <a:latin typeface="+mj-lt"/>
              </a:rPr>
              <a:t>Did you know?</a:t>
            </a:r>
          </a:p>
          <a:p>
            <a:pPr algn="ctr"/>
            <a:endParaRPr lang="en-GB" b="1" u="sng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chemeClr val="bg1"/>
                </a:solidFill>
                <a:effectLst/>
                <a:latin typeface="+mj-lt"/>
              </a:rPr>
              <a:t>The use of multiple drugs to treat diseases and other health conditions is known as </a:t>
            </a:r>
            <a:r>
              <a:rPr lang="en-GB" b="1" i="0" dirty="0">
                <a:solidFill>
                  <a:schemeClr val="bg1"/>
                </a:solidFill>
                <a:effectLst/>
                <a:latin typeface="+mj-lt"/>
              </a:rPr>
              <a:t>‘polypharmacy’</a:t>
            </a:r>
          </a:p>
        </p:txBody>
      </p:sp>
    </p:spTree>
    <p:extLst>
      <p:ext uri="{BB962C8B-B14F-4D97-AF65-F5344CB8AC3E}">
        <p14:creationId xmlns:p14="http://schemas.microsoft.com/office/powerpoint/2010/main" val="22671306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Project aims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3" y="1534616"/>
            <a:ext cx="10157082" cy="4590881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To identify early intervention points in the progression of multiple conditions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To define clinical situations when it would be unsuitable for practitioners to prescribe multiple drugs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To use the information gained to create tools which will support clinical decisions, for example a ‘prescribing guide’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To achieve these goals, the project will focus on five different aspects of research, known as work packages</a:t>
            </a: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666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Work package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2123768"/>
            <a:ext cx="8800230" cy="3932903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5100" b="1" dirty="0">
                <a:solidFill>
                  <a:schemeClr val="accent1">
                    <a:alpha val="80000"/>
                  </a:schemeClr>
                </a:solidFill>
              </a:rPr>
              <a:t>Researchers will make use of multiple, large patient datasets, both national and regional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5100" b="1" dirty="0">
                <a:solidFill>
                  <a:schemeClr val="accent1">
                    <a:alpha val="80000"/>
                  </a:schemeClr>
                </a:solidFill>
              </a:rPr>
              <a:t>We will use new developments in computer technology (known as ‘artificial intelligence’, or ‘AI’) to recognise patterns in this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5100" b="1" dirty="0">
                <a:solidFill>
                  <a:schemeClr val="accent1">
                    <a:alpha val="80000"/>
                  </a:schemeClr>
                </a:solidFill>
              </a:rPr>
              <a:t>We will use techniques known as ‘data engineering’ to make it easier to use the data in the next part of the project</a:t>
            </a: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BEB96AC-FF6C-4F4D-AF91-379A85FCDD28}"/>
              </a:ext>
            </a:extLst>
          </p:cNvPr>
          <p:cNvSpPr txBox="1">
            <a:spLocks/>
          </p:cNvSpPr>
          <p:nvPr/>
        </p:nvSpPr>
        <p:spPr>
          <a:xfrm>
            <a:off x="265112" y="1257351"/>
            <a:ext cx="5108217" cy="57761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Collecting data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FF223C7-1870-409B-823A-A1A118E1A225}"/>
              </a:ext>
            </a:extLst>
          </p:cNvPr>
          <p:cNvSpPr/>
          <p:nvPr/>
        </p:nvSpPr>
        <p:spPr>
          <a:xfrm>
            <a:off x="9232491" y="189698"/>
            <a:ext cx="2694396" cy="43921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>
                <a:latin typeface="+mj-lt"/>
              </a:rPr>
              <a:t>Did you know?</a:t>
            </a:r>
          </a:p>
          <a:p>
            <a:pPr algn="ctr"/>
            <a:endParaRPr lang="en-GB" b="1" u="sng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+mj-lt"/>
              </a:rPr>
              <a:t>Using artificial intelligence allows us to identify trends in huge amounts of healthcare data</a:t>
            </a:r>
          </a:p>
          <a:p>
            <a:endParaRPr lang="en-GB" dirty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0" dirty="0">
                <a:solidFill>
                  <a:schemeClr val="bg1"/>
                </a:solidFill>
                <a:effectLst/>
                <a:latin typeface="+mj-lt"/>
              </a:rPr>
              <a:t>Data engineering </a:t>
            </a:r>
            <a:r>
              <a:rPr lang="en-GB" dirty="0">
                <a:solidFill>
                  <a:schemeClr val="bg1"/>
                </a:solidFill>
                <a:latin typeface="+mj-lt"/>
              </a:rPr>
              <a:t>describes how researchers prepare the data so it can be analysed</a:t>
            </a:r>
            <a:endParaRPr lang="en-GB" i="0" dirty="0">
              <a:solidFill>
                <a:schemeClr val="bg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3849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60202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Work package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12" y="1762472"/>
            <a:ext cx="10481546" cy="4276757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Researchers will use further AI techniques to analyse the data collected in work package 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At this stage we will start to look for relationships between multiple conditions and polypharmacy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We are particularly interested in how multiple conditions develop over time, and how combinations of medicines can influence this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We will also focus on how specific personal and social factors can affect patient outcomes</a:t>
            </a: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8B4347B-88B6-45B7-B213-CAD3797B69C9}"/>
              </a:ext>
            </a:extLst>
          </p:cNvPr>
          <p:cNvSpPr txBox="1">
            <a:spLocks/>
          </p:cNvSpPr>
          <p:nvPr/>
        </p:nvSpPr>
        <p:spPr>
          <a:xfrm>
            <a:off x="261937" y="1250143"/>
            <a:ext cx="5108217" cy="57761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Analysing Data</a:t>
            </a:r>
          </a:p>
        </p:txBody>
      </p:sp>
    </p:spTree>
    <p:extLst>
      <p:ext uri="{BB962C8B-B14F-4D97-AF65-F5344CB8AC3E}">
        <p14:creationId xmlns:p14="http://schemas.microsoft.com/office/powerpoint/2010/main" val="319925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Work package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" y="1827754"/>
            <a:ext cx="9943947" cy="4276757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This part of the project will look at how our research can be applied to real-world situations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We will investigate ways to improve healthcare for patients with multiple long-term conditions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This part of the project will be divided into three elements: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300" b="1" dirty="0">
                <a:solidFill>
                  <a:schemeClr val="accent1">
                    <a:alpha val="80000"/>
                  </a:schemeClr>
                </a:solidFill>
              </a:rPr>
              <a:t>Mental health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300" b="1" dirty="0">
                <a:solidFill>
                  <a:schemeClr val="accent1">
                    <a:alpha val="80000"/>
                  </a:schemeClr>
                </a:solidFill>
              </a:rPr>
              <a:t>Inflammation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300" b="1" dirty="0">
                <a:solidFill>
                  <a:schemeClr val="accent1">
                    <a:alpha val="80000"/>
                  </a:schemeClr>
                </a:solidFill>
              </a:rPr>
              <a:t>Observing differences in social factors which may affect the best treatment options for patients</a:t>
            </a:r>
          </a:p>
          <a:p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2D28C49-C0F9-4FE8-81CA-30B0366324C9}"/>
              </a:ext>
            </a:extLst>
          </p:cNvPr>
          <p:cNvSpPr txBox="1">
            <a:spLocks/>
          </p:cNvSpPr>
          <p:nvPr/>
        </p:nvSpPr>
        <p:spPr>
          <a:xfrm>
            <a:off x="261937" y="1103646"/>
            <a:ext cx="6223818" cy="57761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Clinical Interpretation of Data</a:t>
            </a:r>
          </a:p>
        </p:txBody>
      </p:sp>
    </p:spTree>
    <p:extLst>
      <p:ext uri="{BB962C8B-B14F-4D97-AF65-F5344CB8AC3E}">
        <p14:creationId xmlns:p14="http://schemas.microsoft.com/office/powerpoint/2010/main" val="1259041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Work package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" y="1827754"/>
            <a:ext cx="9943947" cy="4276757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This work package will explore how all the different people in the project work together in practice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Successful collaboration of those involved is crucial in designing the AI technology and communicating our findings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This is important as the people in the collaboration bring different kinds of expertise, perspectives and knowledge to the project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As part of this study, we will conduct interviews with researchers and PPIE members</a:t>
            </a:r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2D28C49-C0F9-4FE8-81CA-30B0366324C9}"/>
              </a:ext>
            </a:extLst>
          </p:cNvPr>
          <p:cNvSpPr txBox="1">
            <a:spLocks/>
          </p:cNvSpPr>
          <p:nvPr/>
        </p:nvSpPr>
        <p:spPr>
          <a:xfrm>
            <a:off x="261937" y="1103646"/>
            <a:ext cx="7987328" cy="57761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all" spc="0" normalizeH="0" baseline="0" noProof="0" dirty="0">
                <a:ln w="3175" cmpd="sng">
                  <a:noFill/>
                </a:ln>
                <a:solidFill>
                  <a:srgbClr val="146194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Successful Collaboration of Researchers</a:t>
            </a:r>
          </a:p>
        </p:txBody>
      </p:sp>
    </p:spTree>
    <p:extLst>
      <p:ext uri="{BB962C8B-B14F-4D97-AF65-F5344CB8AC3E}">
        <p14:creationId xmlns:p14="http://schemas.microsoft.com/office/powerpoint/2010/main" val="2666611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09D46A-3490-43C5-ABB9-BC203D1E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112" y="189698"/>
            <a:ext cx="9229406" cy="1155222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tx2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Work package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663BB-D695-469C-80EA-2433A3C40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" y="1827755"/>
            <a:ext cx="10514218" cy="4464890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Research from other parts of the project will identify which people are more likely to experience harm or side effects from their medicines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This final work package will focus on making sure these findings can be used in practice to help improve the treatment of people with multiple long-term conditions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chemeClr val="accent1">
                    <a:alpha val="80000"/>
                  </a:schemeClr>
                </a:solidFill>
              </a:rPr>
              <a:t>We will focus on clinical and social situations where it may be harmful to prescribe certain medicines</a:t>
            </a:r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895FF-A7F6-4BE4-9D3F-6192E6A8D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6" y="6199574"/>
            <a:ext cx="2664183" cy="65842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2D28C49-C0F9-4FE8-81CA-30B0366324C9}"/>
              </a:ext>
            </a:extLst>
          </p:cNvPr>
          <p:cNvSpPr txBox="1">
            <a:spLocks/>
          </p:cNvSpPr>
          <p:nvPr/>
        </p:nvSpPr>
        <p:spPr>
          <a:xfrm>
            <a:off x="261937" y="1103646"/>
            <a:ext cx="7987328" cy="57761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all" spc="0" normalizeH="0" baseline="0" noProof="0" dirty="0">
                <a:ln w="3175" cmpd="sng">
                  <a:noFill/>
                </a:ln>
                <a:solidFill>
                  <a:srgbClr val="146194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Health and Social Care Outcomes</a:t>
            </a:r>
          </a:p>
        </p:txBody>
      </p:sp>
    </p:spTree>
    <p:extLst>
      <p:ext uri="{BB962C8B-B14F-4D97-AF65-F5344CB8AC3E}">
        <p14:creationId xmlns:p14="http://schemas.microsoft.com/office/powerpoint/2010/main" val="3766059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fd8837-bba8-4444-bf63-f63da91107ae" xsi:nil="true"/>
    <lcf76f155ced4ddcb4097134ff3c332f xmlns="8cf680a0-3cc3-4903-a3f1-37e7dc74639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76263F0372F944B2A6275B4E5283EA" ma:contentTypeVersion="14" ma:contentTypeDescription="Create a new document." ma:contentTypeScope="" ma:versionID="11b1bfd18cc70a72e1226f6544320459">
  <xsd:schema xmlns:xsd="http://www.w3.org/2001/XMLSchema" xmlns:xs="http://www.w3.org/2001/XMLSchema" xmlns:p="http://schemas.microsoft.com/office/2006/metadata/properties" xmlns:ns2="8cf680a0-3cc3-4903-a3f1-37e7dc746390" xmlns:ns3="0efd8837-bba8-4444-bf63-f63da91107ae" targetNamespace="http://schemas.microsoft.com/office/2006/metadata/properties" ma:root="true" ma:fieldsID="1b271dafd0601bdccf4830baeeda2457" ns2:_="" ns3:_="">
    <xsd:import namespace="8cf680a0-3cc3-4903-a3f1-37e7dc746390"/>
    <xsd:import namespace="0efd8837-bba8-4444-bf63-f63da91107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680a0-3cc3-4903-a3f1-37e7dc7463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a7a97d3-a1e8-4e72-aadf-490c0711cb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8837-bba8-4444-bf63-f63da9110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8956f70-dd0d-4db5-9ed1-185d50a8185d}" ma:internalName="TaxCatchAll" ma:showField="CatchAllData" ma:web="0efd8837-bba8-4444-bf63-f63da91107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0547BF-EF54-43D3-A357-A56C43D476D7}">
  <ds:schemaRefs>
    <ds:schemaRef ds:uri="http://schemas.microsoft.com/office/2006/metadata/properties"/>
    <ds:schemaRef ds:uri="http://schemas.microsoft.com/office/infopath/2007/PartnerControls"/>
    <ds:schemaRef ds:uri="0efd8837-bba8-4444-bf63-f63da91107ae"/>
    <ds:schemaRef ds:uri="8cf680a0-3cc3-4903-a3f1-37e7dc746390"/>
  </ds:schemaRefs>
</ds:datastoreItem>
</file>

<file path=customXml/itemProps2.xml><?xml version="1.0" encoding="utf-8"?>
<ds:datastoreItem xmlns:ds="http://schemas.openxmlformats.org/officeDocument/2006/customXml" ds:itemID="{756CE2B7-28B7-44CF-8560-7187511FB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f680a0-3cc3-4903-a3f1-37e7dc746390"/>
    <ds:schemaRef ds:uri="0efd8837-bba8-4444-bf63-f63da91107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98EAC7-8C30-4777-8CFC-CABB97B0D0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5359</TotalTime>
  <Words>1487</Words>
  <Application>Microsoft Office PowerPoint</Application>
  <PresentationFormat>Widescreen</PresentationFormat>
  <Paragraphs>198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Symbol</vt:lpstr>
      <vt:lpstr>Wingdings 3</vt:lpstr>
      <vt:lpstr>Slice</vt:lpstr>
      <vt:lpstr>AI MULTIPLY</vt:lpstr>
      <vt:lpstr>contents</vt:lpstr>
      <vt:lpstr>The project</vt:lpstr>
      <vt:lpstr>Project aims</vt:lpstr>
      <vt:lpstr>Work package 1</vt:lpstr>
      <vt:lpstr>Work package 2</vt:lpstr>
      <vt:lpstr>Work package 3</vt:lpstr>
      <vt:lpstr>Work package 4</vt:lpstr>
      <vt:lpstr>Work package 5</vt:lpstr>
      <vt:lpstr>How can you get involved?</vt:lpstr>
      <vt:lpstr>PPIE Structure</vt:lpstr>
      <vt:lpstr>PPIE Meetings</vt:lpstr>
      <vt:lpstr>What will be involved?</vt:lpstr>
      <vt:lpstr>What will be involved?</vt:lpstr>
      <vt:lpstr>What will be involved?</vt:lpstr>
      <vt:lpstr>PPIe training</vt:lpstr>
      <vt:lpstr>Website</vt:lpstr>
      <vt:lpstr>Discussion and Feedback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 Richardson</dc:creator>
  <cp:lastModifiedBy>Kat Richardson</cp:lastModifiedBy>
  <cp:revision>17</cp:revision>
  <dcterms:created xsi:type="dcterms:W3CDTF">2023-01-13T20:38:15Z</dcterms:created>
  <dcterms:modified xsi:type="dcterms:W3CDTF">2023-03-24T16:38:43Z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0x0101009D76263F0372F944B2A6275B4E5283EA</vt:lpwstr>
  </property>
  <property fmtid="{D5CDD505-2E9C-101B-9397-08002B2CF9AE}" pid="3" name="MediaServiceImageTags">
    <vt:lpwstr/>
  </property>
</Properties>
</file>